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77" r:id="rId3"/>
    <p:sldId id="270" r:id="rId4"/>
    <p:sldId id="290" r:id="rId5"/>
    <p:sldId id="261" r:id="rId6"/>
    <p:sldId id="275" r:id="rId7"/>
    <p:sldId id="291" r:id="rId8"/>
    <p:sldId id="263" r:id="rId9"/>
    <p:sldId id="276" r:id="rId10"/>
    <p:sldId id="264" r:id="rId11"/>
    <p:sldId id="292" r:id="rId12"/>
    <p:sldId id="293" r:id="rId13"/>
    <p:sldId id="294" r:id="rId14"/>
    <p:sldId id="262" r:id="rId15"/>
    <p:sldId id="27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98DE5-E511-4841-B062-CCF1D8C74BF4}" type="datetimeFigureOut">
              <a:rPr lang="es-BO" smtClean="0"/>
              <a:t>16/2/2020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FC82-BC8E-4A93-ADF0-D8E9B55B7ACB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2230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8F7FB-D206-4912-A913-D5BC2726C51D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66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86CA5-B7DD-474C-81CC-51B289A47CD6}" type="slidenum">
              <a:rPr lang="es-MX" smtClean="0"/>
              <a:pPr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035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BO" dirty="0"/>
              <a:t>Ingeniería de Mecatrónica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s-BO" sz="2400" dirty="0"/>
              <a:t>Introducción a la Ingeniería</a:t>
            </a:r>
          </a:p>
          <a:p>
            <a:pPr algn="ctr"/>
            <a:endParaRPr lang="es-BO" sz="2400" dirty="0"/>
          </a:p>
          <a:p>
            <a:pPr algn="ctr"/>
            <a:r>
              <a:rPr lang="es-BO" sz="1800" dirty="0" err="1"/>
              <a:t>Mgr</a:t>
            </a:r>
            <a:r>
              <a:rPr lang="es-BO" sz="1800" dirty="0"/>
              <a:t>. José Luis Dorado Ponce de León</a:t>
            </a:r>
          </a:p>
          <a:p>
            <a:pPr algn="ctr"/>
            <a:r>
              <a:rPr lang="es-BO" sz="1800" dirty="0"/>
              <a:t>2020</a:t>
            </a:r>
            <a:endParaRPr lang="es-E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304" y="438329"/>
            <a:ext cx="2151541" cy="15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9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2017" y="118186"/>
            <a:ext cx="9905998" cy="1478570"/>
          </a:xfrm>
        </p:spPr>
        <p:txBody>
          <a:bodyPr/>
          <a:lstStyle/>
          <a:p>
            <a:r>
              <a:rPr lang="es-BO" dirty="0"/>
              <a:t>Plan de Estudios (Área automatización y control)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029" y="1388803"/>
            <a:ext cx="5520907" cy="52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9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4583833" y="404664"/>
          <a:ext cx="2552701" cy="590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effectLst/>
                        </a:rPr>
                        <a:t>Fabricación tipo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u="none" strike="noStrike">
                          <a:effectLst/>
                        </a:rPr>
                        <a:t>1234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Producto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Parte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effectLst/>
                        </a:rPr>
                        <a:t>Método Actual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Dibujo N°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 dirty="0">
                          <a:effectLst/>
                        </a:rPr>
                        <a:t>Trazado por: IJLDP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8400256" y="1340768"/>
          <a:ext cx="1155700" cy="834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Cubierta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Dibujo N°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3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Dimension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800" u="none" strike="noStrike">
                          <a:effectLst/>
                        </a:rPr>
                        <a:t>.15" ф</a:t>
                      </a:r>
                      <a:r>
                        <a:rPr lang="az-Cyrl-AZ" sz="920" u="none" strike="noStrike">
                          <a:effectLst/>
                        </a:rPr>
                        <a:t> .18</a:t>
                      </a:r>
                      <a:endParaRPr lang="az-Cyrl-AZ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Pieza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Cilindro Principal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3 Tabla"/>
          <p:cNvGraphicFramePr>
            <a:graphicFrameLocks noGrp="1"/>
          </p:cNvGraphicFramePr>
          <p:nvPr/>
        </p:nvGraphicFramePr>
        <p:xfrm>
          <a:off x="6943725" y="1340768"/>
          <a:ext cx="1155700" cy="834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Cubierta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Dibujo N°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3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Dimension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800" u="none" strike="noStrike">
                          <a:effectLst/>
                        </a:rPr>
                        <a:t>.15" ф</a:t>
                      </a:r>
                      <a:r>
                        <a:rPr lang="az-Cyrl-AZ" sz="920" u="none" strike="noStrike">
                          <a:effectLst/>
                        </a:rPr>
                        <a:t> .18</a:t>
                      </a:r>
                      <a:endParaRPr lang="az-Cyrl-AZ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Material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Tapa Posterior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5447928" y="1340768"/>
          <a:ext cx="1155700" cy="834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Cubierta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 dirty="0">
                          <a:effectLst/>
                        </a:rPr>
                        <a:t>1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Dibujo N°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3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Dimension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800" u="none" strike="noStrike">
                          <a:effectLst/>
                        </a:rPr>
                        <a:t>.15" ф</a:t>
                      </a:r>
                      <a:r>
                        <a:rPr lang="az-Cyrl-AZ" sz="920" u="none" strike="noStrike">
                          <a:effectLst/>
                        </a:rPr>
                        <a:t> .18</a:t>
                      </a:r>
                      <a:endParaRPr lang="az-Cyrl-AZ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Material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Cono Principal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2855640" y="1340768"/>
          <a:ext cx="1155700" cy="834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Cubierta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Dibujo N°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3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Dimension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800" u="none" strike="noStrike">
                          <a:effectLst/>
                        </a:rPr>
                        <a:t>.15" ф</a:t>
                      </a:r>
                      <a:r>
                        <a:rPr lang="az-Cyrl-AZ" sz="920" u="none" strike="noStrike">
                          <a:effectLst/>
                        </a:rPr>
                        <a:t> .18</a:t>
                      </a:r>
                      <a:endParaRPr lang="az-Cyrl-AZ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Material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Cilindro superior 2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6 Tabla"/>
          <p:cNvGraphicFramePr>
            <a:graphicFrameLocks noGrp="1"/>
          </p:cNvGraphicFramePr>
          <p:nvPr/>
        </p:nvGraphicFramePr>
        <p:xfrm>
          <a:off x="1556032" y="1340768"/>
          <a:ext cx="1155700" cy="834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Cubierta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1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Dibujo N°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3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Dimension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800" u="none" strike="noStrike">
                          <a:effectLst/>
                        </a:rPr>
                        <a:t>.15" ф</a:t>
                      </a:r>
                      <a:r>
                        <a:rPr lang="az-Cyrl-AZ" sz="920" u="none" strike="noStrike">
                          <a:effectLst/>
                        </a:rPr>
                        <a:t> .18</a:t>
                      </a:r>
                      <a:endParaRPr lang="az-Cyrl-AZ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Material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Cilindro superior 1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4223792" y="1340768"/>
          <a:ext cx="1155700" cy="834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Cubierta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 dirty="0">
                          <a:effectLst/>
                        </a:rPr>
                        <a:t>1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Dibujo N°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u="none" strike="noStrike">
                          <a:effectLst/>
                        </a:rPr>
                        <a:t>3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Dimension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z-Cyrl-AZ" sz="800" u="none" strike="noStrike">
                          <a:effectLst/>
                        </a:rPr>
                        <a:t>.15" ф</a:t>
                      </a:r>
                      <a:r>
                        <a:rPr lang="az-Cyrl-AZ" sz="920" u="none" strike="noStrike">
                          <a:effectLst/>
                        </a:rPr>
                        <a:t> .18</a:t>
                      </a:r>
                      <a:endParaRPr lang="az-Cyrl-AZ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Material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 dirty="0">
                          <a:effectLst/>
                        </a:rPr>
                        <a:t>Cilindro Inferior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8 Tabla"/>
          <p:cNvGraphicFramePr>
            <a:graphicFrameLocks noGrp="1"/>
          </p:cNvGraphicFramePr>
          <p:nvPr/>
        </p:nvGraphicFramePr>
        <p:xfrm>
          <a:off x="8400256" y="2313261"/>
          <a:ext cx="1728192" cy="48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Soldar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9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20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>
                          <a:effectLst/>
                        </a:rPr>
                        <a:t>Min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 dirty="0">
                          <a:effectLst/>
                        </a:rPr>
                        <a:t>0-1</a:t>
                      </a:r>
                      <a:endParaRPr lang="es-MX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1 Elipse"/>
          <p:cNvSpPr/>
          <p:nvPr/>
        </p:nvSpPr>
        <p:spPr>
          <a:xfrm>
            <a:off x="8904312" y="2348880"/>
            <a:ext cx="265112" cy="36353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1" name="1 Flecha abajo"/>
          <p:cNvSpPr/>
          <p:nvPr/>
        </p:nvSpPr>
        <p:spPr>
          <a:xfrm>
            <a:off x="8892853" y="2204865"/>
            <a:ext cx="227484" cy="72008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2" name="11 Flecha doblada"/>
          <p:cNvSpPr/>
          <p:nvPr/>
        </p:nvSpPr>
        <p:spPr>
          <a:xfrm rot="10800000" flipH="1">
            <a:off x="7500522" y="2235096"/>
            <a:ext cx="720080" cy="353567"/>
          </a:xfrm>
          <a:prstGeom prst="bentArrow">
            <a:avLst>
              <a:gd name="adj1" fmla="val 25000"/>
              <a:gd name="adj2" fmla="val 33082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aphicFrame>
        <p:nvGraphicFramePr>
          <p:cNvPr id="13" name="12 Tabla"/>
          <p:cNvGraphicFramePr>
            <a:graphicFrameLocks noGrp="1"/>
          </p:cNvGraphicFramePr>
          <p:nvPr/>
        </p:nvGraphicFramePr>
        <p:xfrm>
          <a:off x="8400256" y="2996952"/>
          <a:ext cx="1728192" cy="48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Soldar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9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20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>
                          <a:effectLst/>
                        </a:rPr>
                        <a:t>Min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 dirty="0">
                          <a:effectLst/>
                        </a:rPr>
                        <a:t>0-2</a:t>
                      </a:r>
                      <a:endParaRPr lang="es-MX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1 Elipse"/>
          <p:cNvSpPr/>
          <p:nvPr/>
        </p:nvSpPr>
        <p:spPr>
          <a:xfrm>
            <a:off x="8895211" y="3068960"/>
            <a:ext cx="265112" cy="36353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5" name="1 Flecha abajo"/>
          <p:cNvSpPr/>
          <p:nvPr/>
        </p:nvSpPr>
        <p:spPr>
          <a:xfrm>
            <a:off x="8914025" y="2852936"/>
            <a:ext cx="227484" cy="72008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6" name="15 Flecha doblada"/>
          <p:cNvSpPr/>
          <p:nvPr/>
        </p:nvSpPr>
        <p:spPr>
          <a:xfrm rot="10800000" flipH="1">
            <a:off x="5951984" y="2346966"/>
            <a:ext cx="2268618" cy="926136"/>
          </a:xfrm>
          <a:prstGeom prst="bentArrow">
            <a:avLst>
              <a:gd name="adj1" fmla="val 11452"/>
              <a:gd name="adj2" fmla="val 12227"/>
              <a:gd name="adj3" fmla="val 16944"/>
              <a:gd name="adj4" fmla="val 35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aphicFrame>
        <p:nvGraphicFramePr>
          <p:cNvPr id="17" name="16 Tabla"/>
          <p:cNvGraphicFramePr>
            <a:graphicFrameLocks noGrp="1"/>
          </p:cNvGraphicFramePr>
          <p:nvPr/>
        </p:nvGraphicFramePr>
        <p:xfrm>
          <a:off x="8400256" y="3666968"/>
          <a:ext cx="1728192" cy="48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Soldar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9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20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>
                          <a:effectLst/>
                        </a:rPr>
                        <a:t>Min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 dirty="0">
                          <a:effectLst/>
                        </a:rPr>
                        <a:t>0-3</a:t>
                      </a:r>
                      <a:endParaRPr lang="es-MX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1 Elipse"/>
          <p:cNvSpPr/>
          <p:nvPr/>
        </p:nvSpPr>
        <p:spPr>
          <a:xfrm>
            <a:off x="8895211" y="3738976"/>
            <a:ext cx="265112" cy="36353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9" name="1 Flecha abajo"/>
          <p:cNvSpPr/>
          <p:nvPr/>
        </p:nvSpPr>
        <p:spPr>
          <a:xfrm>
            <a:off x="8914025" y="3522952"/>
            <a:ext cx="227484" cy="72008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0" name="19 Flecha doblada"/>
          <p:cNvSpPr/>
          <p:nvPr/>
        </p:nvSpPr>
        <p:spPr>
          <a:xfrm rot="10800000" flipH="1">
            <a:off x="4727847" y="2427732"/>
            <a:ext cx="3456384" cy="1577331"/>
          </a:xfrm>
          <a:prstGeom prst="bentArrow">
            <a:avLst>
              <a:gd name="adj1" fmla="val 6674"/>
              <a:gd name="adj2" fmla="val 9434"/>
              <a:gd name="adj3" fmla="val 10255"/>
              <a:gd name="adj4" fmla="val 35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aphicFrame>
        <p:nvGraphicFramePr>
          <p:cNvPr id="23" name="22 Tabla"/>
          <p:cNvGraphicFramePr>
            <a:graphicFrameLocks noGrp="1"/>
          </p:cNvGraphicFramePr>
          <p:nvPr/>
        </p:nvGraphicFramePr>
        <p:xfrm>
          <a:off x="8400256" y="4293096"/>
          <a:ext cx="1728192" cy="48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Soldar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9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20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>
                          <a:effectLst/>
                        </a:rPr>
                        <a:t>Min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 dirty="0">
                          <a:effectLst/>
                        </a:rPr>
                        <a:t>0-4</a:t>
                      </a:r>
                      <a:endParaRPr lang="es-MX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1 Elipse"/>
          <p:cNvSpPr/>
          <p:nvPr/>
        </p:nvSpPr>
        <p:spPr>
          <a:xfrm>
            <a:off x="8895211" y="4365104"/>
            <a:ext cx="265112" cy="36353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5" name="1 Flecha abajo"/>
          <p:cNvSpPr/>
          <p:nvPr/>
        </p:nvSpPr>
        <p:spPr>
          <a:xfrm>
            <a:off x="8914025" y="4149080"/>
            <a:ext cx="227484" cy="72008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6" name="25 Flecha doblada"/>
          <p:cNvSpPr/>
          <p:nvPr/>
        </p:nvSpPr>
        <p:spPr>
          <a:xfrm rot="10800000" flipH="1">
            <a:off x="3359697" y="2235095"/>
            <a:ext cx="4976935" cy="2367247"/>
          </a:xfrm>
          <a:prstGeom prst="bentArrow">
            <a:avLst>
              <a:gd name="adj1" fmla="val 4966"/>
              <a:gd name="adj2" fmla="val 6147"/>
              <a:gd name="adj3" fmla="val 10255"/>
              <a:gd name="adj4" fmla="val 35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aphicFrame>
        <p:nvGraphicFramePr>
          <p:cNvPr id="27" name="26 Tabla"/>
          <p:cNvGraphicFramePr>
            <a:graphicFrameLocks noGrp="1"/>
          </p:cNvGraphicFramePr>
          <p:nvPr/>
        </p:nvGraphicFramePr>
        <p:xfrm>
          <a:off x="8429813" y="5013176"/>
          <a:ext cx="1728192" cy="48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 dirty="0">
                          <a:effectLst/>
                        </a:rPr>
                        <a:t>Soldar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9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20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>
                          <a:effectLst/>
                        </a:rPr>
                        <a:t>Min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 dirty="0">
                          <a:effectLst/>
                        </a:rPr>
                        <a:t>0-5</a:t>
                      </a:r>
                      <a:endParaRPr lang="es-MX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34">
                <a:tc gridSpan="3"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1 Elipse"/>
          <p:cNvSpPr/>
          <p:nvPr/>
        </p:nvSpPr>
        <p:spPr>
          <a:xfrm>
            <a:off x="8924768" y="5085184"/>
            <a:ext cx="265112" cy="36353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9" name="1 Flecha abajo"/>
          <p:cNvSpPr/>
          <p:nvPr/>
        </p:nvSpPr>
        <p:spPr>
          <a:xfrm>
            <a:off x="8943582" y="4869160"/>
            <a:ext cx="227484" cy="72008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30" name="29 Flecha doblada"/>
          <p:cNvSpPr/>
          <p:nvPr/>
        </p:nvSpPr>
        <p:spPr>
          <a:xfrm rot="10800000" flipH="1">
            <a:off x="2063552" y="2248874"/>
            <a:ext cx="6192688" cy="3268359"/>
          </a:xfrm>
          <a:prstGeom prst="bentArrow">
            <a:avLst>
              <a:gd name="adj1" fmla="val 4016"/>
              <a:gd name="adj2" fmla="val 4125"/>
              <a:gd name="adj3" fmla="val 7535"/>
              <a:gd name="adj4" fmla="val 35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52" y="2452951"/>
            <a:ext cx="1138062" cy="51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5" y="2493352"/>
            <a:ext cx="408430" cy="10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68" y="2545474"/>
            <a:ext cx="573648" cy="12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93" y="2427732"/>
            <a:ext cx="544935" cy="172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44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Producto Ensamblado</a:t>
            </a:r>
            <a:br>
              <a:rPr lang="es-MX" dirty="0"/>
            </a:br>
            <a:r>
              <a:rPr lang="es-MX" dirty="0"/>
              <a:t>(Catia)</a:t>
            </a:r>
          </a:p>
        </p:txBody>
      </p:sp>
      <p:pic>
        <p:nvPicPr>
          <p:cNvPr id="3" name="2 Imagen" descr="http://1.bp.blogspot.com/_9_vRALp1ubg/SS1MFctYL6I/AAAAAAAAAHQ/rc7X4VU4jyY/s320/ciclon-ref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7728" y="1556792"/>
            <a:ext cx="468052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354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Producto Final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98" y="2204865"/>
            <a:ext cx="5203828" cy="390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19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8281" y="0"/>
            <a:ext cx="9905998" cy="1478570"/>
          </a:xfrm>
        </p:spPr>
        <p:txBody>
          <a:bodyPr/>
          <a:lstStyle/>
          <a:p>
            <a:r>
              <a:rPr lang="es-BO" dirty="0"/>
              <a:t>Plan de estudios (Genéricas)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30" y="1045125"/>
            <a:ext cx="5115464" cy="570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28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9" y="114766"/>
            <a:ext cx="9092485" cy="65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3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Plan global </a:t>
            </a:r>
            <a:r>
              <a:rPr lang="es-BO" dirty="0" err="1"/>
              <a:t>Int</a:t>
            </a:r>
            <a:r>
              <a:rPr lang="es-BO" dirty="0"/>
              <a:t>. Ing. Mecatrónica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316350" y="2570026"/>
            <a:ext cx="95561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2800" dirty="0"/>
              <a:t>- Baca Urbina, G. (1999). Introducción a la ingeniería. México: Mc Graw-Hill </a:t>
            </a:r>
          </a:p>
          <a:p>
            <a:r>
              <a:rPr lang="es-BO" sz="2800" dirty="0"/>
              <a:t>- </a:t>
            </a:r>
            <a:r>
              <a:rPr lang="es-BO" sz="2800" dirty="0" err="1"/>
              <a:t>Grech</a:t>
            </a:r>
            <a:r>
              <a:rPr lang="es-BO" sz="2800" dirty="0"/>
              <a:t> Mayor, P. (2014). Introducción a la </a:t>
            </a:r>
            <a:r>
              <a:rPr lang="es-BO" sz="2800" dirty="0" err="1"/>
              <a:t>ingenieria</a:t>
            </a:r>
            <a:r>
              <a:rPr lang="es-BO" sz="2800" dirty="0"/>
              <a:t>: un enfoque a </a:t>
            </a:r>
            <a:r>
              <a:rPr lang="es-BO" sz="2800" dirty="0" err="1"/>
              <a:t>traves</a:t>
            </a:r>
            <a:r>
              <a:rPr lang="es-BO" sz="2800" dirty="0"/>
              <a:t> del diseño. </a:t>
            </a:r>
            <a:r>
              <a:rPr lang="es-BO" sz="2800" dirty="0" err="1"/>
              <a:t>Bogota</a:t>
            </a:r>
            <a:r>
              <a:rPr lang="es-BO" sz="2800" dirty="0"/>
              <a:t>: Pearson.</a:t>
            </a:r>
          </a:p>
          <a:p>
            <a:r>
              <a:rPr lang="es-BO" sz="2800" dirty="0"/>
              <a:t>- Wright Paul H. (2004). </a:t>
            </a:r>
            <a:r>
              <a:rPr lang="es-BO" sz="2800" dirty="0" err="1"/>
              <a:t>Introduccion</a:t>
            </a:r>
            <a:r>
              <a:rPr lang="es-BO" sz="2800" dirty="0"/>
              <a:t> a la ingeniería. México: </a:t>
            </a:r>
            <a:r>
              <a:rPr lang="es-BO" sz="2800" dirty="0" err="1"/>
              <a:t>Limusa</a:t>
            </a:r>
            <a:r>
              <a:rPr lang="es-BO" sz="2800" dirty="0"/>
              <a:t> S.A. de C.V. </a:t>
            </a:r>
          </a:p>
          <a:p>
            <a:r>
              <a:rPr lang="es-BO" sz="2800" dirty="0"/>
              <a:t>- Bolton, W., (2002), Mecatrónica; sistemas de control electrónico en la ingeniería mecánica y eléctrica, 5a Edición, </a:t>
            </a:r>
            <a:r>
              <a:rPr lang="es-BO" sz="2800" dirty="0" err="1"/>
              <a:t>Alfaomega</a:t>
            </a:r>
            <a:r>
              <a:rPr lang="es-BO" sz="2800" dirty="0"/>
              <a:t>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-274751" y="1776349"/>
            <a:ext cx="10938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BO" sz="2800" dirty="0"/>
              <a:t>BIBLIOGRAFÍA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14056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Plan global </a:t>
            </a:r>
            <a:r>
              <a:rPr lang="es-BO" dirty="0" err="1"/>
              <a:t>Int</a:t>
            </a:r>
            <a:r>
              <a:rPr lang="es-BO" dirty="0"/>
              <a:t>. Ing. Mecatrónica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46479" y="3730357"/>
            <a:ext cx="76285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2800" dirty="0"/>
              <a:t>-Electrónica básica. </a:t>
            </a:r>
          </a:p>
          <a:p>
            <a:r>
              <a:rPr lang="es-BO" sz="2800" dirty="0"/>
              <a:t>-Microcontroladores y microprocesadores. </a:t>
            </a:r>
          </a:p>
          <a:p>
            <a:r>
              <a:rPr lang="es-BO" sz="2800" dirty="0"/>
              <a:t>-Actuadores. </a:t>
            </a:r>
          </a:p>
          <a:p>
            <a:r>
              <a:rPr lang="es-BO" sz="2800" dirty="0"/>
              <a:t>-Motores eléctricos.</a:t>
            </a:r>
          </a:p>
          <a:p>
            <a:r>
              <a:rPr lang="es-BO" sz="2800" dirty="0"/>
              <a:t>-Sistemas Embebidos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8742" y="1965951"/>
            <a:ext cx="109384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BO" sz="2800" dirty="0"/>
              <a:t>3. Identificar sistemas embebidos mediante la codificación de soluciones computacionales especializadas, con el propósito de controlar sistemas </a:t>
            </a:r>
            <a:r>
              <a:rPr lang="es-BO" sz="2800" dirty="0" err="1"/>
              <a:t>mecatrónicos</a:t>
            </a:r>
            <a:r>
              <a:rPr lang="es-BO" sz="2800" dirty="0"/>
              <a:t>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5345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2017" y="118186"/>
            <a:ext cx="9905998" cy="1478570"/>
          </a:xfrm>
        </p:spPr>
        <p:txBody>
          <a:bodyPr/>
          <a:lstStyle/>
          <a:p>
            <a:r>
              <a:rPr lang="es-BO" dirty="0"/>
              <a:t>Plan de Estudios (Área sistemas embebidos)</a:t>
            </a:r>
            <a:endParaRPr lang="es-ES" dirty="0"/>
          </a:p>
        </p:txBody>
      </p:sp>
      <p:pic>
        <p:nvPicPr>
          <p:cNvPr id="3" name="Elec Ferrar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862" y="1596756"/>
            <a:ext cx="7190896" cy="43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1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1" y="1556793"/>
            <a:ext cx="6159699" cy="4701231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4692278" y="174432"/>
            <a:ext cx="23050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8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2017" y="118186"/>
            <a:ext cx="9905998" cy="1478570"/>
          </a:xfrm>
        </p:spPr>
        <p:txBody>
          <a:bodyPr/>
          <a:lstStyle/>
          <a:p>
            <a:r>
              <a:rPr lang="es-BO" dirty="0"/>
              <a:t>Plan de Estudios (Área sistemas embebidos)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207" y="1199072"/>
            <a:ext cx="3236842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8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Plan global </a:t>
            </a:r>
            <a:r>
              <a:rPr lang="es-BO" dirty="0" err="1"/>
              <a:t>Int</a:t>
            </a:r>
            <a:r>
              <a:rPr lang="es-BO" dirty="0"/>
              <a:t>. Ing. Mecatrónica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46479" y="3730357"/>
            <a:ext cx="7628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2800" dirty="0"/>
              <a:t>-Algoritmos básicos de  Control.</a:t>
            </a:r>
          </a:p>
          <a:p>
            <a:r>
              <a:rPr lang="es-BO" sz="2800" dirty="0"/>
              <a:t>-Codificación en lenguaje C.</a:t>
            </a:r>
          </a:p>
          <a:p>
            <a:r>
              <a:rPr lang="es-BO" sz="2800" dirty="0"/>
              <a:t>-Lenguajes para sistemas embebidos en control.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8742" y="1965951"/>
            <a:ext cx="109384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BO" sz="2800" dirty="0"/>
              <a:t>4.Observar sistemas computacionales por medio de técnicas, modelos y algoritmos con el propósito de dotar de autonomía a los sistemas electromecánicos.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3484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764705"/>
            <a:ext cx="6794524" cy="55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4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2017" y="118186"/>
            <a:ext cx="9905998" cy="1478570"/>
          </a:xfrm>
        </p:spPr>
        <p:txBody>
          <a:bodyPr/>
          <a:lstStyle/>
          <a:p>
            <a:r>
              <a:rPr lang="es-BO" dirty="0"/>
              <a:t>Plan de Estudios (Área sistemas computacionales)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731" y="1130060"/>
            <a:ext cx="2663594" cy="54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6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Plan global </a:t>
            </a:r>
            <a:r>
              <a:rPr lang="es-BO" dirty="0" err="1"/>
              <a:t>Int</a:t>
            </a:r>
            <a:r>
              <a:rPr lang="es-BO" dirty="0"/>
              <a:t>. Ing. Mecatrónica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46479" y="3730357"/>
            <a:ext cx="76285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2800" dirty="0"/>
              <a:t>-Tecnología de materiales y mecanismos.</a:t>
            </a:r>
          </a:p>
          <a:p>
            <a:r>
              <a:rPr lang="es-BO" sz="2800" dirty="0"/>
              <a:t>-Manufactura y ensamble.</a:t>
            </a:r>
          </a:p>
          <a:p>
            <a:r>
              <a:rPr lang="es-BO" sz="2800" dirty="0"/>
              <a:t>-Técnicas de </a:t>
            </a:r>
            <a:r>
              <a:rPr lang="es-BO" sz="2800" dirty="0" err="1"/>
              <a:t>prototipado</a:t>
            </a:r>
            <a:r>
              <a:rPr lang="es-BO" sz="2800" dirty="0"/>
              <a:t> rápido.</a:t>
            </a:r>
          </a:p>
          <a:p>
            <a:r>
              <a:rPr lang="es-BO" sz="2800" dirty="0"/>
              <a:t>-Conceptos básicos  de Robótica.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8742" y="1965951"/>
            <a:ext cx="109384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BO" sz="2800" dirty="0"/>
              <a:t>5.Comparar la técnica del diseño, ensamblado y </a:t>
            </a:r>
            <a:r>
              <a:rPr lang="es-BO" sz="2800" dirty="0" err="1"/>
              <a:t>prototipado</a:t>
            </a:r>
            <a:r>
              <a:rPr lang="es-BO" sz="2800" dirty="0"/>
              <a:t>, con los realizados en la  manufactura y el producto final.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96502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1323</TotalTime>
  <Words>452</Words>
  <Application>Microsoft Office PowerPoint</Application>
  <PresentationFormat>Panorámica</PresentationFormat>
  <Paragraphs>113</Paragraphs>
  <Slides>16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Circuito</vt:lpstr>
      <vt:lpstr>Ingeniería de Mecatrónica</vt:lpstr>
      <vt:lpstr>Plan global Int. Ing. Mecatrónica</vt:lpstr>
      <vt:lpstr>Plan de Estudios (Área sistemas embebidos)</vt:lpstr>
      <vt:lpstr>Presentación de PowerPoint</vt:lpstr>
      <vt:lpstr>Plan de Estudios (Área sistemas embebidos)</vt:lpstr>
      <vt:lpstr>Plan global Int. Ing. Mecatrónica</vt:lpstr>
      <vt:lpstr>Presentación de PowerPoint</vt:lpstr>
      <vt:lpstr>Plan de Estudios (Área sistemas computacionales)</vt:lpstr>
      <vt:lpstr>Plan global Int. Ing. Mecatrónica</vt:lpstr>
      <vt:lpstr>Plan de Estudios (Área automatización y control)</vt:lpstr>
      <vt:lpstr>Presentación de PowerPoint</vt:lpstr>
      <vt:lpstr>Producto Ensamblado (Catia)</vt:lpstr>
      <vt:lpstr>Producto Final</vt:lpstr>
      <vt:lpstr>Plan de estudios (Genéricas)</vt:lpstr>
      <vt:lpstr>Presentación de PowerPoint</vt:lpstr>
      <vt:lpstr>Plan global Int. Ing. Mecatrónica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Mecatrónica</dc:title>
  <dc:creator>Jose Luis Dorado Ponce de León</dc:creator>
  <cp:lastModifiedBy>Jose Luis Dorado Ponce de León</cp:lastModifiedBy>
  <cp:revision>32</cp:revision>
  <dcterms:created xsi:type="dcterms:W3CDTF">2018-02-13T15:32:08Z</dcterms:created>
  <dcterms:modified xsi:type="dcterms:W3CDTF">2020-02-16T06:38:12Z</dcterms:modified>
</cp:coreProperties>
</file>